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257" r:id="rId3"/>
    <p:sldId id="258" r:id="rId4"/>
    <p:sldId id="271" r:id="rId5"/>
    <p:sldId id="272" r:id="rId6"/>
    <p:sldId id="273" r:id="rId7"/>
    <p:sldId id="274" r:id="rId8"/>
    <p:sldId id="266" r:id="rId9"/>
    <p:sldId id="275" r:id="rId10"/>
    <p:sldId id="270" r:id="rId11"/>
    <p:sldId id="276" r:id="rId12"/>
    <p:sldId id="277" r:id="rId13"/>
    <p:sldId id="278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 Kendall" initials="SK" lastIdx="4" clrIdx="0">
    <p:extLst>
      <p:ext uri="{19B8F6BF-5375-455C-9EA6-DF929625EA0E}">
        <p15:presenceInfo xmlns:p15="http://schemas.microsoft.com/office/powerpoint/2012/main" userId="S-1-5-21-150021238-1913020865-740312968-17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1F771-CCBA-4BD6-8A86-D53BA1732D74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75281-DCF5-4075-BB1D-91FFE5D5C8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193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B78C7-C328-4900-ABA9-D938DB10D0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r>
              <a:rPr lang="en-US" dirty="0" err="1"/>
              <a:t>yjjMaster</a:t>
            </a:r>
            <a:r>
              <a:rPr lang="en-US" dirty="0"/>
              <a:t>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F4334E-A464-4048-9B5F-EB84F852D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995E0-DA4F-4D24-8F02-766AC17AC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0D08-AC08-491A-B992-26EAF4FF96D8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69603-BFA3-4418-8C19-E9FD19DD5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725CD-45E9-4289-A12C-82DFF837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3144-D863-4998-A16F-5CB73F550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593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FFD7-8F86-4BCA-8FCA-0495A60A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54E710-90BF-44B7-8463-28C24C4EC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FE5F2-D4DB-4107-B5B1-07E0C78F9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0D08-AC08-491A-B992-26EAF4FF96D8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760B3-7E47-47BF-97E3-0CFDC12FC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AFCC3-BFD4-44E5-95CD-94850B15A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3144-D863-4998-A16F-5CB73F550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71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C8DE66-50BE-4208-9D2F-882592DD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439F06-F499-4229-930E-61947E58E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38C98-9192-4C06-B3F3-21C96F10A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0D08-AC08-491A-B992-26EAF4FF96D8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92616-1FA5-468C-8CB0-28E273E2B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CC7C2-C134-47BE-B23E-F41B6F009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3144-D863-4998-A16F-5CB73F550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932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17755-9A98-4DED-B703-BF368F6F4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A1354-0CD9-4EDA-9DE9-1E3539175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924BC-F00E-412F-A784-DF6065010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0D08-AC08-491A-B992-26EAF4FF96D8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4CB50-05F9-4209-8321-88D27B59A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BECD7-55C4-47EC-87B6-8B7408C5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3144-D863-4998-A16F-5CB73F550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617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74925-D0C7-4489-9651-5B1467792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0C704-0D50-48EE-82EC-FB014FD84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22B39-CF91-4524-B17C-A14BE0970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0D08-AC08-491A-B992-26EAF4FF96D8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096C3-D79F-4813-B83E-38F9F147C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26DCC-D98F-486C-BFAF-AEDF1962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3144-D863-4998-A16F-5CB73F550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880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7AA2-4ECB-48E0-BD37-9515C0118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4BC96-A16E-4C50-9EBD-87647E77F3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192664-0999-4EF4-916E-C970674A0A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1AAF1C-20DC-4819-85FC-ECB9B1B10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0D08-AC08-491A-B992-26EAF4FF96D8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EBE21-B10E-4737-86B5-7616482B8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0432B-75FE-455E-B1E2-F0E3014F7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3144-D863-4998-A16F-5CB73F550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18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89E22-95B8-43F2-B338-533732C9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7D738-6C51-4B69-A381-277087C4A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ADD398-41CE-4556-93AE-14B7FBBCE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F94973-65BF-4BDD-89C7-44AC8F9774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D18F98-80E0-4CE1-90B6-774A1EE1D2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56169F-2EFF-4355-A18F-423FEEAA2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0D08-AC08-491A-B992-26EAF4FF96D8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62F95-8B1B-4A8B-B732-A2BD7043C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B5D1D-192C-4FF2-B10B-9D4B33817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3144-D863-4998-A16F-5CB73F550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91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7FB06-C770-47E6-B339-903B03B65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0968C9-A4B0-46DE-A35C-7E06E0DE3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0D08-AC08-491A-B992-26EAF4FF96D8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975A2A-FAA8-4892-B363-E8CD6D379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18279-D288-4748-8248-59266C69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3144-D863-4998-A16F-5CB73F550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929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E3EF42-657C-40FF-A5EE-81BB7F072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0D08-AC08-491A-B992-26EAF4FF96D8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25443-2386-44B2-B7A9-84E77E1BB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A7089-9AE7-40AB-9005-4E81F0870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3144-D863-4998-A16F-5CB73F550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990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A96BF-2F54-4DDF-A2D1-AF0C149C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9CDCF-E6AB-4277-9DB3-6B349170F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B3CDA5-0D6F-4F7B-957D-3ACCE8613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D09B2-B959-4C90-9695-EE2F09E42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0D08-AC08-491A-B992-26EAF4FF96D8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D5BA8-B99D-4772-8F53-E13E9A824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A213E-30DF-475D-83A9-79598D79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3144-D863-4998-A16F-5CB73F550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393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1F8AA-D490-4B12-995B-A79570AC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05E860-C969-4A13-BF64-51CD8B732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5719B-D1E2-42CF-8964-A81BF8353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F14F3-6D1F-45D3-87AB-8A5C5D422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0D08-AC08-491A-B992-26EAF4FF96D8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000ED-7559-4C5E-8767-F52D5AA6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EE3DB-AC7F-44D0-99EF-477E141C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3144-D863-4998-A16F-5CB73F550C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05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4D6DD0-CC87-474E-A861-673951F56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</a:t>
            </a:r>
            <a:r>
              <a:rPr lang="en-US" dirty="0" err="1"/>
              <a:t>titjjjjle</a:t>
            </a:r>
            <a:r>
              <a:rPr lang="en-US" dirty="0"/>
              <a:t>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04518-0C6E-4EC4-8B95-C1452EA7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5B24E-404E-4DAF-A922-E9CFC9E43E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00D08-AC08-491A-B992-26EAF4FF96D8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1D404-E093-4C71-BA29-F0B17DA2B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B8E35-CC12-421B-941D-C9209EBD0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B3144-D863-4998-A16F-5CB73F550C4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4FA8A9-D402-412A-B14C-AAB3C45F42BE}"/>
              </a:ext>
            </a:extLst>
          </p:cNvPr>
          <p:cNvSpPr/>
          <p:nvPr/>
        </p:nvSpPr>
        <p:spPr>
          <a:xfrm>
            <a:off x="1" y="0"/>
            <a:ext cx="4038600" cy="2612571"/>
          </a:xfrm>
          <a:prstGeom prst="rect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E76C89-55B4-48DC-B8B9-435ED1E8AA35}"/>
              </a:ext>
            </a:extLst>
          </p:cNvPr>
          <p:cNvSpPr/>
          <p:nvPr/>
        </p:nvSpPr>
        <p:spPr>
          <a:xfrm>
            <a:off x="10069033" y="4376"/>
            <a:ext cx="2122967" cy="459647"/>
          </a:xfrm>
          <a:prstGeom prst="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4745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denproject.com/school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s://www.edenproject.com/learn/schools/school-lesson-plans/lesson-plan-bloom-or-doom-the-seedling-game" TargetMode="Externa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edenproject.com/learn/schools/how-to-grow-wildflowers-in-your-schoo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xplorify.uk/en/activities/zoom-in-zoom-out/red-and-bumpy/classroom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s://explorify.uk/en/activities/zoom-in-zoom-out/brown-shapes/classro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5793E2-F08E-4041-A76E-3113B26B0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6"/>
            <a:ext cx="12192000" cy="6862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05867D-54C6-4462-90D4-72131A47A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4738" y="2043953"/>
            <a:ext cx="7722524" cy="2384611"/>
          </a:xfrm>
          <a:solidFill>
            <a:schemeClr val="tx1">
              <a:alpha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GB" b="1" dirty="0">
                <a:latin typeface="Fira Sans Light" panose="020B0403050000020004" pitchFamily="34" charset="0"/>
              </a:rPr>
              <a:t>Growing Wildflowers</a:t>
            </a:r>
            <a:br>
              <a:rPr lang="en-GB" dirty="0">
                <a:latin typeface="Fira Sans Light" panose="020B0403050000020004" pitchFamily="34" charset="0"/>
              </a:rPr>
            </a:br>
            <a:r>
              <a:rPr lang="en-GB" dirty="0">
                <a:latin typeface="Fira Sans Light" panose="020B0403050000020004" pitchFamily="34" charset="0"/>
              </a:rPr>
              <a:t> From Seed to Seeds</a:t>
            </a:r>
            <a:br>
              <a:rPr lang="en-GB" dirty="0">
                <a:latin typeface="Fira Sans Light" panose="020B0403050000020004" pitchFamily="34" charset="0"/>
              </a:rPr>
            </a:br>
            <a:endParaRPr lang="en-GB" dirty="0">
              <a:latin typeface="Fira Sans Light" panose="020B04030500000200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5E9B62-5295-4DE8-B60F-9643E123F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056" y="-4027"/>
            <a:ext cx="2136944" cy="472377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FA3E21D6-4D2C-464F-940B-99FFF4218FCD}"/>
              </a:ext>
            </a:extLst>
          </p:cNvPr>
          <p:cNvSpPr txBox="1"/>
          <p:nvPr/>
        </p:nvSpPr>
        <p:spPr>
          <a:xfrm>
            <a:off x="4509911" y="3731274"/>
            <a:ext cx="317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hlinkClick r:id="rId4"/>
              </a:rPr>
              <a:t>www.edenproject.com/schools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2990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925D66-0AF7-41D2-9105-1F39623F6ED0}"/>
              </a:ext>
            </a:extLst>
          </p:cNvPr>
          <p:cNvSpPr txBox="1"/>
          <p:nvPr/>
        </p:nvSpPr>
        <p:spPr>
          <a:xfrm>
            <a:off x="1" y="0"/>
            <a:ext cx="1750740" cy="52322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Activity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159F35-DE36-4FB4-8F4C-7C8E380D7501}"/>
              </a:ext>
            </a:extLst>
          </p:cNvPr>
          <p:cNvSpPr/>
          <p:nvPr/>
        </p:nvSpPr>
        <p:spPr>
          <a:xfrm>
            <a:off x="153025" y="748605"/>
            <a:ext cx="7555875" cy="1384995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In your groups, sort your cards into two piles: </a:t>
            </a: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things plants need. </a:t>
            </a:r>
          </a:p>
          <a:p>
            <a:pPr marL="514350" indent="-514350">
              <a:buAutoNum type="arabicPeriod"/>
            </a:pPr>
            <a:r>
              <a:rPr lang="en-GB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things plants don’t need.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CFDA08-EEA3-405A-948F-0C4459445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99" y="2358984"/>
            <a:ext cx="5675001" cy="4034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E2E8B4-7137-4751-8AFC-F437B63EC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8844">
            <a:off x="6463708" y="4119256"/>
            <a:ext cx="3090863" cy="1257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0D0E87-6DB7-4B62-8CFD-635A760AC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29" y="1441102"/>
            <a:ext cx="4209171" cy="40671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73AF0E-79E3-417A-A775-836C8B98D063}"/>
              </a:ext>
            </a:extLst>
          </p:cNvPr>
          <p:cNvSpPr/>
          <p:nvPr/>
        </p:nvSpPr>
        <p:spPr>
          <a:xfrm>
            <a:off x="7001481" y="6412312"/>
            <a:ext cx="5141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Fira Sans Light" panose="020B04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Extension: </a:t>
            </a:r>
            <a:r>
              <a:rPr lang="en-GB" u="sng" dirty="0">
                <a:solidFill>
                  <a:srgbClr val="0000FF"/>
                </a:solidFill>
                <a:latin typeface="Fira Sans Light" panose="020B04030500000200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‘Bloom or Doom- The Seedling Game’</a:t>
            </a:r>
            <a:endParaRPr lang="en-GB" dirty="0">
              <a:latin typeface="Fira Sans Light" panose="020B04030500000200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FA1F2F-88D7-4471-B461-ABC0EC8D328B}"/>
              </a:ext>
            </a:extLst>
          </p:cNvPr>
          <p:cNvCxnSpPr/>
          <p:nvPr/>
        </p:nvCxnSpPr>
        <p:spPr>
          <a:xfrm flipV="1">
            <a:off x="8136294" y="4161453"/>
            <a:ext cx="214604" cy="166084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Scissors">
            <a:extLst>
              <a:ext uri="{FF2B5EF4-FFF2-40B4-BE49-F238E27FC236}">
                <a16:creationId xmlns:a16="http://schemas.microsoft.com/office/drawing/2014/main" id="{0A2E1662-34F2-46C1-87B9-8AFCB9E9A5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460649">
            <a:off x="7357592" y="554078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Hopscotch Steps photo and picture">
            <a:extLst>
              <a:ext uri="{FF2B5EF4-FFF2-40B4-BE49-F238E27FC236}">
                <a16:creationId xmlns:a16="http://schemas.microsoft.com/office/drawing/2014/main" id="{3ABDEFF6-A18D-4D9A-BC8C-231DFF06C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AA2257-A898-4CED-9CEC-61A74254640C}"/>
              </a:ext>
            </a:extLst>
          </p:cNvPr>
          <p:cNvSpPr txBox="1"/>
          <p:nvPr/>
        </p:nvSpPr>
        <p:spPr>
          <a:xfrm>
            <a:off x="1393371" y="1874728"/>
            <a:ext cx="9405257" cy="3108543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Explore your school grounds and </a:t>
            </a:r>
            <a:r>
              <a:rPr lang="en-GB" sz="28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pick a place for your group to sow your wildflower seeds</a:t>
            </a:r>
            <a:r>
              <a:rPr lang="en-GB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.</a:t>
            </a:r>
          </a:p>
          <a:p>
            <a:endParaRPr lang="en-GB" sz="2800" dirty="0">
              <a:solidFill>
                <a:schemeClr val="bg1"/>
              </a:solidFill>
              <a:latin typeface="Fira Sans Light" panose="020B0403050000020004" pitchFamily="34" charset="0"/>
            </a:endParaRPr>
          </a:p>
          <a:p>
            <a:endParaRPr lang="en-GB" sz="2800" dirty="0">
              <a:solidFill>
                <a:schemeClr val="bg1"/>
              </a:solidFill>
              <a:latin typeface="Fira Sans Light" panose="020B0403050000020004" pitchFamily="34" charset="0"/>
            </a:endParaRPr>
          </a:p>
          <a:p>
            <a:r>
              <a:rPr lang="en-GB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Remember to find a place that will give your seeds all of the things that they need to grow (you may need to give them a helping hand with the watering)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A5E1FB-2138-4D02-8C1D-ABD6BCBF3633}"/>
              </a:ext>
            </a:extLst>
          </p:cNvPr>
          <p:cNvSpPr txBox="1"/>
          <p:nvPr/>
        </p:nvSpPr>
        <p:spPr>
          <a:xfrm>
            <a:off x="0" y="0"/>
            <a:ext cx="8686800" cy="52322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Where is your group going to sow your wildflowers?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CF433D-19CC-4519-A1B5-8FF6DD6B2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056" y="-4027"/>
            <a:ext cx="2136944" cy="4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86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C4B248-E3DF-47DE-B46A-FE1F56E9FFBD}"/>
              </a:ext>
            </a:extLst>
          </p:cNvPr>
          <p:cNvSpPr txBox="1"/>
          <p:nvPr/>
        </p:nvSpPr>
        <p:spPr>
          <a:xfrm>
            <a:off x="1" y="0"/>
            <a:ext cx="6820678" cy="52322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Preparing your chosen spot for planting…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D84FA5-4907-480C-A14B-6C21DA2E4D56}"/>
              </a:ext>
            </a:extLst>
          </p:cNvPr>
          <p:cNvSpPr/>
          <p:nvPr/>
        </p:nvSpPr>
        <p:spPr>
          <a:xfrm>
            <a:off x="73090" y="6063638"/>
            <a:ext cx="6534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https://www.edenproject.com/learn/schools/how-to-grow-wildflowers-in-your-school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1909F-8515-4714-8A94-573CCC248BCD}"/>
              </a:ext>
            </a:extLst>
          </p:cNvPr>
          <p:cNvSpPr/>
          <p:nvPr/>
        </p:nvSpPr>
        <p:spPr>
          <a:xfrm>
            <a:off x="161730" y="603199"/>
            <a:ext cx="10241903" cy="5262979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How to plant your seeds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Fira Sans Light" panose="020B0403050000020004" pitchFamily="34" charset="0"/>
              </a:rPr>
              <a:t>Sow them in a sunny spot (that doesn’t already have wildflowers growing).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Fira Sans Light" panose="020B0403050000020004" pitchFamily="34" charset="0"/>
              </a:rPr>
              <a:t>Prepare the ground by digging and raking until the soil is fine and crumbly.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Fira Sans Light" panose="020B0403050000020004" pitchFamily="34" charset="0"/>
              </a:rPr>
              <a:t>Sow the seeds on the surface.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Fira Sans Light" panose="020B0403050000020004" pitchFamily="34" charset="0"/>
              </a:rPr>
              <a:t>Gently rake over the seeds, then press them down with the back of the rake.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Fira Sans Light" panose="020B0403050000020004" pitchFamily="34" charset="0"/>
              </a:rPr>
              <a:t>Water them in dry weather.   </a:t>
            </a:r>
          </a:p>
          <a:p>
            <a:endParaRPr lang="en-GB" sz="2400" b="0" i="0" dirty="0">
              <a:solidFill>
                <a:schemeClr val="bg1"/>
              </a:solidFill>
              <a:effectLst/>
              <a:latin typeface="Fira Sans Light" panose="020B0403050000020004" pitchFamily="34" charset="0"/>
            </a:endParaRPr>
          </a:p>
          <a:p>
            <a:r>
              <a:rPr lang="en-GB" sz="24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When to plant wildflowers</a:t>
            </a:r>
          </a:p>
          <a:p>
            <a:r>
              <a:rPr lang="en-GB" sz="2400" dirty="0">
                <a:solidFill>
                  <a:schemeClr val="bg1"/>
                </a:solidFill>
                <a:latin typeface="Fira Sans Light" panose="020B0403050000020004" pitchFamily="34" charset="0"/>
              </a:rPr>
              <a:t>The best time to sow is in Autumn (late September/October) when wildflower seeds would naturally drop. This way they will be in tune with their natural cycle and nature will water them for you!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2417B-0C48-4309-8F4E-34F9DAEE9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833" y="498072"/>
            <a:ext cx="2250889" cy="20650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7A5E75-D79A-4880-9E6E-58BC6A71B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833" y="2884339"/>
            <a:ext cx="2203443" cy="14983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1D8FFA-24FD-4C0A-AA42-28318362B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9118" y="4703887"/>
            <a:ext cx="2186604" cy="200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17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C4B248-E3DF-47DE-B46A-FE1F56E9FFBD}"/>
              </a:ext>
            </a:extLst>
          </p:cNvPr>
          <p:cNvSpPr txBox="1"/>
          <p:nvPr/>
        </p:nvSpPr>
        <p:spPr>
          <a:xfrm>
            <a:off x="143069" y="111968"/>
            <a:ext cx="4746172" cy="52322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Tracking your plants’ growth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1909F-8515-4714-8A94-573CCC248BCD}"/>
              </a:ext>
            </a:extLst>
          </p:cNvPr>
          <p:cNvSpPr/>
          <p:nvPr/>
        </p:nvSpPr>
        <p:spPr>
          <a:xfrm>
            <a:off x="143069" y="753109"/>
            <a:ext cx="11837437" cy="156966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Use the tracking sheet to record your wildflowers as they grow.</a:t>
            </a:r>
          </a:p>
          <a:p>
            <a:endParaRPr lang="en-GB" sz="1600" dirty="0">
              <a:solidFill>
                <a:schemeClr val="bg1"/>
              </a:solidFill>
              <a:latin typeface="Fira Sans Light" panose="020B04030500000200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Make sure you visit your wildflowers lots of times throughout the season (and throughout the year). </a:t>
            </a:r>
          </a:p>
          <a:p>
            <a:endParaRPr lang="en-GB" sz="1600" dirty="0">
              <a:solidFill>
                <a:schemeClr val="bg1"/>
              </a:solidFill>
              <a:latin typeface="Fira Sans Light" panose="020B04030500000200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Fira Sans Light" panose="020B0403050000020004" pitchFamily="34" charset="0"/>
              </a:rPr>
              <a:t>Each time you visit, record their growth by drawing pictures and measuring the height of the tallest flowers. It would also be a good idea to take a photograph of you with your flowers (this will help you notice seasonal changes).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E3665-D7A0-4817-9AAA-8065A9CD4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731" y="2440691"/>
            <a:ext cx="6111551" cy="4174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8714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C4B248-E3DF-47DE-B46A-FE1F56E9FFBD}"/>
              </a:ext>
            </a:extLst>
          </p:cNvPr>
          <p:cNvSpPr txBox="1"/>
          <p:nvPr/>
        </p:nvSpPr>
        <p:spPr>
          <a:xfrm>
            <a:off x="143069" y="102872"/>
            <a:ext cx="2006744" cy="52322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What next?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1909F-8515-4714-8A94-573CCC248BCD}"/>
              </a:ext>
            </a:extLst>
          </p:cNvPr>
          <p:cNvSpPr/>
          <p:nvPr/>
        </p:nvSpPr>
        <p:spPr>
          <a:xfrm>
            <a:off x="143069" y="789812"/>
            <a:ext cx="11837437" cy="2862322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Fira Sans Light" panose="020B0403050000020004" pitchFamily="34" charset="0"/>
              </a:rPr>
              <a:t>Having observed your wildflowers complete their life-cycle, why not harvest the seeds and share with your community? This is actually quite easy to do! </a:t>
            </a:r>
          </a:p>
          <a:p>
            <a:endParaRPr lang="en-GB" sz="2000" dirty="0">
              <a:solidFill>
                <a:schemeClr val="bg1"/>
              </a:solidFill>
              <a:latin typeface="Fira Sans Light" panose="020B0403050000020004" pitchFamily="34" charset="0"/>
            </a:endParaRPr>
          </a:p>
          <a:p>
            <a:r>
              <a:rPr lang="en-GB" sz="20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How?</a:t>
            </a:r>
          </a:p>
          <a:p>
            <a:r>
              <a:rPr lang="en-GB" sz="2000" dirty="0">
                <a:solidFill>
                  <a:schemeClr val="bg1"/>
                </a:solidFill>
                <a:latin typeface="Fira Sans Light" panose="020B0403050000020004" pitchFamily="34" charset="0"/>
              </a:rPr>
              <a:t>When the seed heads have dried and turned brown, you can either snip them off with a pair of scissors or shake the seeds from the heads into an envelope. Store the envelope in a cool, dry place (such as in an air tight container in your fridge).</a:t>
            </a:r>
          </a:p>
          <a:p>
            <a:endParaRPr lang="en-GB" sz="2000" dirty="0">
              <a:solidFill>
                <a:schemeClr val="bg1"/>
              </a:solidFill>
              <a:latin typeface="Fira Sans Light" panose="020B0403050000020004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Fira Sans Light" panose="020B0403050000020004" pitchFamily="34" charset="0"/>
              </a:rPr>
              <a:t>You could even design seed packets to use when sharing your seeds: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BB205533-1F00-431A-BCB0-ABA6791FF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 t="5743"/>
          <a:stretch>
            <a:fillRect/>
          </a:stretch>
        </p:blipFill>
        <p:spPr bwMode="auto">
          <a:xfrm rot="224376">
            <a:off x="8752973" y="3801567"/>
            <a:ext cx="20193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2">
            <a:extLst>
              <a:ext uri="{FF2B5EF4-FFF2-40B4-BE49-F238E27FC236}">
                <a16:creationId xmlns:a16="http://schemas.microsoft.com/office/drawing/2014/main" id="{CB562A12-B94D-45F6-B763-EC837978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t="8661" b="2802"/>
          <a:stretch>
            <a:fillRect/>
          </a:stretch>
        </p:blipFill>
        <p:spPr bwMode="auto">
          <a:xfrm>
            <a:off x="5072856" y="3815854"/>
            <a:ext cx="2046288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1">
            <a:extLst>
              <a:ext uri="{FF2B5EF4-FFF2-40B4-BE49-F238E27FC236}">
                <a16:creationId xmlns:a16="http://schemas.microsoft.com/office/drawing/2014/main" id="{8046D131-4B3C-4184-9F9C-925858ABE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3" r="10014" b="2377"/>
          <a:stretch>
            <a:fillRect/>
          </a:stretch>
        </p:blipFill>
        <p:spPr bwMode="auto">
          <a:xfrm rot="-193195">
            <a:off x="1415204" y="3785871"/>
            <a:ext cx="2035175" cy="26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F4D41EB8-2356-485E-A6BA-4CF49348E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960" y="272480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2B0421-819A-426F-8FAF-86BD416A0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960" y="3051196"/>
            <a:ext cx="121920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364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imary: STEM Learning, ESERO &amp; Explorify! | All About STEMAll About STEM">
            <a:extLst>
              <a:ext uri="{FF2B5EF4-FFF2-40B4-BE49-F238E27FC236}">
                <a16:creationId xmlns:a16="http://schemas.microsoft.com/office/drawing/2014/main" id="{AE7789BB-B315-4657-9922-FA2375E2E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7" y="211740"/>
            <a:ext cx="5014926" cy="33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0A642-199E-41A1-A5EF-B08ACBE9D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670" y="3126861"/>
            <a:ext cx="2159885" cy="17632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D26B46-6F5B-4735-9C89-FB94F3075297}"/>
              </a:ext>
            </a:extLst>
          </p:cNvPr>
          <p:cNvSpPr txBox="1"/>
          <p:nvPr/>
        </p:nvSpPr>
        <p:spPr>
          <a:xfrm>
            <a:off x="6096000" y="1481941"/>
            <a:ext cx="5546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Fira Sans Light" panose="020B0403050000020004" pitchFamily="34" charset="0"/>
              </a:rPr>
              <a:t>Zoom in, Zoom out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27F6BF-B97F-4B30-ACF2-CF1DE5ACBB4D}"/>
              </a:ext>
            </a:extLst>
          </p:cNvPr>
          <p:cNvSpPr/>
          <p:nvPr/>
        </p:nvSpPr>
        <p:spPr>
          <a:xfrm>
            <a:off x="502737" y="3707413"/>
            <a:ext cx="87375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hlinkClick r:id="rId4"/>
              </a:rPr>
              <a:t>https://explorify.uk/en/activities/zoom-in-zoom-out/brown-shapes/classroom</a:t>
            </a: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ECF825-2F3B-4D31-8A94-A53AA32AA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2670" y="4996880"/>
            <a:ext cx="2159885" cy="17632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0443DB-262F-400C-8B83-77AB8783D487}"/>
              </a:ext>
            </a:extLst>
          </p:cNvPr>
          <p:cNvSpPr/>
          <p:nvPr/>
        </p:nvSpPr>
        <p:spPr>
          <a:xfrm>
            <a:off x="502737" y="5401455"/>
            <a:ext cx="87375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hlinkClick r:id="rId6"/>
              </a:rPr>
              <a:t>https://explorify.uk/en/activities/zoom-in-zoom-out/red-and-bumpy/classroom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049409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5EFB0-461D-4C43-8739-A293A0BC904F}"/>
              </a:ext>
            </a:extLst>
          </p:cNvPr>
          <p:cNvSpPr txBox="1">
            <a:spLocks/>
          </p:cNvSpPr>
          <p:nvPr/>
        </p:nvSpPr>
        <p:spPr>
          <a:xfrm>
            <a:off x="300036" y="1450349"/>
            <a:ext cx="6418815" cy="636526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Fira Sans Light" panose="020B0403050000020004" pitchFamily="34" charset="0"/>
              </a:rPr>
              <a:t>Outcomes for today: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B665EAA-98FE-495E-8075-2CBBD4B3DEAE}"/>
              </a:ext>
            </a:extLst>
          </p:cNvPr>
          <p:cNvSpPr txBox="1">
            <a:spLocks/>
          </p:cNvSpPr>
          <p:nvPr/>
        </p:nvSpPr>
        <p:spPr>
          <a:xfrm>
            <a:off x="300036" y="2361527"/>
            <a:ext cx="7584331" cy="2462839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+mj-lt"/>
              </a:rPr>
              <a:t>During this lesson, you will:</a:t>
            </a:r>
          </a:p>
          <a:p>
            <a:pPr lvl="0"/>
            <a:r>
              <a:rPr lang="en-GB" dirty="0">
                <a:solidFill>
                  <a:schemeClr val="bg1"/>
                </a:solidFill>
                <a:latin typeface="+mj-lt"/>
              </a:rPr>
              <a:t>Compare different types of seeds.</a:t>
            </a:r>
          </a:p>
          <a:p>
            <a:pPr lvl="0"/>
            <a:r>
              <a:rPr lang="en-GB" dirty="0">
                <a:solidFill>
                  <a:schemeClr val="bg1"/>
                </a:solidFill>
                <a:latin typeface="+mj-lt"/>
              </a:rPr>
              <a:t>Understand what plants need to grow.</a:t>
            </a:r>
          </a:p>
          <a:p>
            <a:pPr lvl="0"/>
            <a:r>
              <a:rPr lang="en-GB" dirty="0">
                <a:solidFill>
                  <a:schemeClr val="bg1"/>
                </a:solidFill>
                <a:latin typeface="+mj-lt"/>
              </a:rPr>
              <a:t>Learn why wildflowers are </a:t>
            </a:r>
            <a:r>
              <a:rPr lang="en-GB" b="1" dirty="0">
                <a:solidFill>
                  <a:schemeClr val="bg1"/>
                </a:solidFill>
                <a:latin typeface="+mj-lt"/>
              </a:rPr>
              <a:t>really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 important.</a:t>
            </a:r>
          </a:p>
          <a:p>
            <a:pPr lvl="0"/>
            <a:r>
              <a:rPr lang="en-GB" dirty="0">
                <a:solidFill>
                  <a:schemeClr val="bg1"/>
                </a:solidFill>
                <a:latin typeface="+mj-lt"/>
              </a:rPr>
              <a:t>Sow your own wildflowers and watch them grow!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DBD59E-637B-4C0C-9142-3C139185B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048" y="2098057"/>
            <a:ext cx="4250952" cy="298977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823924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059C1-09B0-430E-BC58-46D6B66C4E61}"/>
              </a:ext>
            </a:extLst>
          </p:cNvPr>
          <p:cNvSpPr txBox="1">
            <a:spLocks/>
          </p:cNvSpPr>
          <p:nvPr/>
        </p:nvSpPr>
        <p:spPr>
          <a:xfrm>
            <a:off x="280653" y="3113250"/>
            <a:ext cx="6221747" cy="208105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Fira Sans Light" panose="020B0403050000020004" pitchFamily="34" charset="0"/>
              </a:rPr>
              <a:t>What is a seed? </a:t>
            </a:r>
          </a:p>
          <a:p>
            <a:endParaRPr lang="en-GB" sz="4000" dirty="0">
              <a:latin typeface="Fira Sans Light" panose="020B0403050000020004" pitchFamily="34" charset="0"/>
            </a:endParaRPr>
          </a:p>
          <a:p>
            <a:r>
              <a:rPr lang="en-GB" sz="4000" dirty="0">
                <a:latin typeface="Fira Sans Light" panose="020B0403050000020004" pitchFamily="34" charset="0"/>
              </a:rPr>
              <a:t>Why do plants have them?</a:t>
            </a:r>
          </a:p>
        </p:txBody>
      </p:sp>
      <p:pic>
        <p:nvPicPr>
          <p:cNvPr id="2050" name="Picture 2" descr="Free Flower Dandelion photo and picture">
            <a:extLst>
              <a:ext uri="{FF2B5EF4-FFF2-40B4-BE49-F238E27FC236}">
                <a16:creationId xmlns:a16="http://schemas.microsoft.com/office/drawing/2014/main" id="{68994F2D-D4A4-4A6C-A9CF-99DD12D72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21" y="2286875"/>
            <a:ext cx="5293126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587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059C1-09B0-430E-BC58-46D6B66C4E61}"/>
              </a:ext>
            </a:extLst>
          </p:cNvPr>
          <p:cNvSpPr txBox="1">
            <a:spLocks/>
          </p:cNvSpPr>
          <p:nvPr/>
        </p:nvSpPr>
        <p:spPr>
          <a:xfrm>
            <a:off x="255253" y="293850"/>
            <a:ext cx="6526547" cy="65865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Fira Sans Light" panose="020B0403050000020004" pitchFamily="34" charset="0"/>
              </a:rPr>
              <a:t>Do all seeds look the same?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5F7AD8-E2D3-4D91-9B45-953C60AD4C8C}"/>
              </a:ext>
            </a:extLst>
          </p:cNvPr>
          <p:cNvSpPr/>
          <p:nvPr/>
        </p:nvSpPr>
        <p:spPr>
          <a:xfrm>
            <a:off x="255253" y="1295738"/>
            <a:ext cx="11555747" cy="3970318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Activity 1 </a:t>
            </a:r>
          </a:p>
          <a:p>
            <a:endParaRPr lang="en-GB" sz="2800" b="1" dirty="0">
              <a:solidFill>
                <a:schemeClr val="bg1"/>
              </a:solidFill>
              <a:latin typeface="Fira Sans Light" panose="020B0403050000020004" pitchFamily="34" charset="0"/>
            </a:endParaRPr>
          </a:p>
          <a:p>
            <a:r>
              <a:rPr lang="en-GB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Study a selection of different seeds. Can you spot any similarities? Can you see any differences? </a:t>
            </a:r>
          </a:p>
          <a:p>
            <a:endParaRPr lang="en-GB" sz="2800" dirty="0">
              <a:solidFill>
                <a:schemeClr val="bg1"/>
              </a:solidFill>
              <a:latin typeface="Fira Sans Light" panose="020B0403050000020004" pitchFamily="34" charset="0"/>
            </a:endParaRPr>
          </a:p>
          <a:p>
            <a:r>
              <a:rPr lang="en-GB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Are they the same size?</a:t>
            </a:r>
          </a:p>
          <a:p>
            <a:r>
              <a:rPr lang="en-GB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Are they the same shape?</a:t>
            </a:r>
          </a:p>
          <a:p>
            <a:r>
              <a:rPr lang="en-GB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What about their colour?</a:t>
            </a:r>
          </a:p>
          <a:p>
            <a:r>
              <a:rPr lang="en-GB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Do they feel the same?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A9F78E-25F0-497D-976C-82BD646ED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39608">
            <a:off x="7267588" y="3149600"/>
            <a:ext cx="4552281" cy="3261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7387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D8F82E-8A52-4D83-92DC-3904BC74D22B}"/>
              </a:ext>
            </a:extLst>
          </p:cNvPr>
          <p:cNvSpPr/>
          <p:nvPr/>
        </p:nvSpPr>
        <p:spPr>
          <a:xfrm>
            <a:off x="318126" y="3251719"/>
            <a:ext cx="11555747" cy="3416320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Extension Activity </a:t>
            </a:r>
          </a:p>
          <a:p>
            <a:endParaRPr lang="en-GB" sz="2800" dirty="0">
              <a:solidFill>
                <a:schemeClr val="bg1"/>
              </a:solidFill>
              <a:latin typeface="Fira Sans Light" panose="020B0403050000020004" pitchFamily="34" charset="0"/>
            </a:endParaRPr>
          </a:p>
          <a:p>
            <a:r>
              <a:rPr lang="en-GB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Go on a seed hunt around your school. Look out for different plants and trees and see how many of them are growing seeds. </a:t>
            </a:r>
          </a:p>
          <a:p>
            <a:endParaRPr lang="en-GB" sz="2800" dirty="0">
              <a:solidFill>
                <a:schemeClr val="bg1"/>
              </a:solidFill>
              <a:latin typeface="Fira Sans Light" panose="020B0403050000020004" pitchFamily="34" charset="0"/>
            </a:endParaRPr>
          </a:p>
          <a:p>
            <a:r>
              <a:rPr lang="en-GB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You could take photographs of all the different seeds you find or, </a:t>
            </a:r>
            <a:r>
              <a:rPr lang="en-GB" sz="28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with the help of an adult, </a:t>
            </a:r>
            <a:r>
              <a:rPr lang="en-GB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collect some seeds to bring back to class.</a:t>
            </a:r>
          </a:p>
        </p:txBody>
      </p:sp>
      <p:pic>
        <p:nvPicPr>
          <p:cNvPr id="3074" name="Picture 2" descr="Free Board Chalk photo and picture">
            <a:extLst>
              <a:ext uri="{FF2B5EF4-FFF2-40B4-BE49-F238E27FC236}">
                <a16:creationId xmlns:a16="http://schemas.microsoft.com/office/drawing/2014/main" id="{4EEA545F-2B28-4C31-B571-6B2736929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404" y="622300"/>
            <a:ext cx="3357469" cy="2354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955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B32004-4EA3-4993-A555-E10C9E5DD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27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3537F0-4B76-4662-B485-F154B70D1281}"/>
              </a:ext>
            </a:extLst>
          </p:cNvPr>
          <p:cNvSpPr/>
          <p:nvPr/>
        </p:nvSpPr>
        <p:spPr>
          <a:xfrm>
            <a:off x="318126" y="2082800"/>
            <a:ext cx="11555747" cy="2123658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Main Activity </a:t>
            </a:r>
          </a:p>
          <a:p>
            <a:endParaRPr lang="en-GB" sz="2800" dirty="0">
              <a:solidFill>
                <a:schemeClr val="bg1"/>
              </a:solidFill>
              <a:latin typeface="Fira Sans Light" panose="020B0403050000020004" pitchFamily="34" charset="0"/>
            </a:endParaRPr>
          </a:p>
          <a:p>
            <a:r>
              <a:rPr lang="en-GB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Today, you will be working in groups to plant wildflowers somewhere around your school ground.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472FD3-142A-48C2-AE45-AB7860488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056" y="-4027"/>
            <a:ext cx="2136944" cy="4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87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EB6111-38B5-4BD7-9540-511DCCC5E414}"/>
              </a:ext>
            </a:extLst>
          </p:cNvPr>
          <p:cNvSpPr txBox="1"/>
          <p:nvPr/>
        </p:nvSpPr>
        <p:spPr>
          <a:xfrm>
            <a:off x="267630" y="125603"/>
            <a:ext cx="5276959" cy="52322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Why wildflowers?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30919D-D9FC-4262-BAF1-63B8461C698E}"/>
              </a:ext>
            </a:extLst>
          </p:cNvPr>
          <p:cNvSpPr txBox="1"/>
          <p:nvPr/>
        </p:nvSpPr>
        <p:spPr>
          <a:xfrm>
            <a:off x="255328" y="966786"/>
            <a:ext cx="8686798" cy="2462213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bg1"/>
                </a:solidFill>
                <a:latin typeface="Fira Sans Light" panose="020B0403050000020004" pitchFamily="34" charset="0"/>
              </a:rPr>
              <a:t>There are lots of good reasons to plant wildflowers: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bg1"/>
              </a:solidFill>
              <a:latin typeface="Fira Sans Light" panose="020B040305000002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Fira Sans Light" panose="020B0403050000020004" pitchFamily="34" charset="0"/>
              </a:rPr>
              <a:t>Connecting people with nature.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Fira Sans Light" panose="020B0403050000020004" pitchFamily="34" charset="0"/>
              </a:rPr>
              <a:t>Changing unused spaces into bright, colourful places.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Fira Sans Light" panose="020B0403050000020004" pitchFamily="34" charset="0"/>
              </a:rPr>
              <a:t>Increasing the amount of different plants and animals in one place.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Help pollinators (such as bees) that are currently under threat.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4E20C0-9274-4A32-B30E-64F93962A07A}"/>
              </a:ext>
            </a:extLst>
          </p:cNvPr>
          <p:cNvSpPr/>
          <p:nvPr/>
        </p:nvSpPr>
        <p:spPr>
          <a:xfrm>
            <a:off x="267630" y="4194148"/>
            <a:ext cx="8686798" cy="144655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Did you know?</a:t>
            </a:r>
          </a:p>
          <a:p>
            <a:r>
              <a:rPr lang="en-GB" sz="2200" dirty="0">
                <a:solidFill>
                  <a:schemeClr val="bg1"/>
                </a:solidFill>
                <a:latin typeface="Fira Sans Light" panose="020B0403050000020004" pitchFamily="34" charset="0"/>
              </a:rPr>
              <a:t>The number of pollinators we have in the world has dropped a huge amount over the past ten years! This will effect the food we are able to grow and eat!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3DB0E0-2657-4A70-BFE4-718C7297D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061" y="3556709"/>
            <a:ext cx="2965138" cy="27214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94069C-DA61-4026-BA20-D241A7C49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755" y="918038"/>
            <a:ext cx="2736917" cy="251096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2611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E45D3D-FF5F-47A5-A9FD-A7546CD2C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579C09-FA06-403A-8BF6-EB9484B48407}"/>
              </a:ext>
            </a:extLst>
          </p:cNvPr>
          <p:cNvSpPr/>
          <p:nvPr/>
        </p:nvSpPr>
        <p:spPr>
          <a:xfrm>
            <a:off x="318126" y="292100"/>
            <a:ext cx="11555747" cy="2123658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Fira Sans Light" panose="020B0403050000020004" pitchFamily="34" charset="0"/>
              </a:rPr>
              <a:t>But don’t worry! You can help! </a:t>
            </a:r>
          </a:p>
          <a:p>
            <a:endParaRPr lang="en-GB" sz="2800" dirty="0">
              <a:solidFill>
                <a:schemeClr val="bg1"/>
              </a:solidFill>
              <a:latin typeface="Fira Sans Light" panose="020B0403050000020004" pitchFamily="34" charset="0"/>
            </a:endParaRPr>
          </a:p>
          <a:p>
            <a:r>
              <a:rPr lang="en-GB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We can create special safe spaces for these mini-beasts by planting wildflowers!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AEA80B-A3A2-40D8-AB4D-E79C95D61313}"/>
              </a:ext>
            </a:extLst>
          </p:cNvPr>
          <p:cNvSpPr/>
          <p:nvPr/>
        </p:nvSpPr>
        <p:spPr>
          <a:xfrm>
            <a:off x="318125" y="5180905"/>
            <a:ext cx="11555747" cy="1384995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However, before we can sow our wildflowers, you need to think carefully about what plants need to grow. This will help you to choose a good spot to sow your seeds. </a:t>
            </a:r>
            <a:endParaRPr lang="en-GB" sz="4000" dirty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53FA36-1779-4D10-B0E9-E4D9FE129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056" y="-4027"/>
            <a:ext cx="2136944" cy="4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3983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369F2274-6B71-4349-8A59-7A4C5F73BFB3}" vid="{E5FCE624-8DB8-4F88-A778-544F2B7196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65D94F0762894DBFBF8132F36DD753" ma:contentTypeVersion="14" ma:contentTypeDescription="Create a new document." ma:contentTypeScope="" ma:versionID="6e0761fb5403073ed6c9e0230868e940">
  <xsd:schema xmlns:xsd="http://www.w3.org/2001/XMLSchema" xmlns:xs="http://www.w3.org/2001/XMLSchema" xmlns:p="http://schemas.microsoft.com/office/2006/metadata/properties" xmlns:ns2="01a464aa-a786-405b-bb6b-b90e04698418" xmlns:ns3="37c47d49-5c3e-4564-83ee-3a7de24ace65" targetNamespace="http://schemas.microsoft.com/office/2006/metadata/properties" ma:root="true" ma:fieldsID="4c3c2815ddce23b600af5000d2f90e71" ns2:_="" ns3:_="">
    <xsd:import namespace="01a464aa-a786-405b-bb6b-b90e04698418"/>
    <xsd:import namespace="37c47d49-5c3e-4564-83ee-3a7de24ace6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464aa-a786-405b-bb6b-b90e046984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5ba91ac-8f10-4fd1-a0bc-b6f7c7ddcd58}" ma:internalName="TaxCatchAll" ma:showField="CatchAllData" ma:web="01a464aa-a786-405b-bb6b-b90e04698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47d49-5c3e-4564-83ee-3a7de24a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c631306-648b-4820-82d0-96e9415871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c47d49-5c3e-4564-83ee-3a7de24ace65">
      <Terms xmlns="http://schemas.microsoft.com/office/infopath/2007/PartnerControls"/>
    </lcf76f155ced4ddcb4097134ff3c332f>
    <TaxCatchAll xmlns="01a464aa-a786-405b-bb6b-b90e04698418" xsi:nil="true"/>
  </documentManagement>
</p:properties>
</file>

<file path=customXml/itemProps1.xml><?xml version="1.0" encoding="utf-8"?>
<ds:datastoreItem xmlns:ds="http://schemas.openxmlformats.org/officeDocument/2006/customXml" ds:itemID="{E7805D3E-9D6A-40C8-AD21-F522632BAFD9}"/>
</file>

<file path=customXml/itemProps2.xml><?xml version="1.0" encoding="utf-8"?>
<ds:datastoreItem xmlns:ds="http://schemas.openxmlformats.org/officeDocument/2006/customXml" ds:itemID="{1AA976DE-A536-4AEF-B2C0-479AB70FD00E}"/>
</file>

<file path=customXml/itemProps3.xml><?xml version="1.0" encoding="utf-8"?>
<ds:datastoreItem xmlns:ds="http://schemas.openxmlformats.org/officeDocument/2006/customXml" ds:itemID="{B6503921-4F6A-4D60-BECA-E9CA402A1CD4}"/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1193</TotalTime>
  <Words>773</Words>
  <Application>Microsoft Office PowerPoint</Application>
  <PresentationFormat>Widescreen</PresentationFormat>
  <Paragraphs>79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Fira Sans Light</vt:lpstr>
      <vt:lpstr>Theme1</vt:lpstr>
      <vt:lpstr>Growing Wildflowers  From Seed to Seeds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Sow for Success</dc:title>
  <dc:creator>Thomas Last</dc:creator>
  <cp:lastModifiedBy>Thomas Last</cp:lastModifiedBy>
  <cp:revision>80</cp:revision>
  <dcterms:created xsi:type="dcterms:W3CDTF">2023-08-14T10:08:02Z</dcterms:created>
  <dcterms:modified xsi:type="dcterms:W3CDTF">2023-09-20T15:14:48Z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0x010100A965D94F0762894DBFBF8132F36DD753</vt:lpwstr>
  </property>
</Properties>
</file>